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sldIdLst>
    <p:sldId id="257" r:id="rId2"/>
    <p:sldId id="262" r:id="rId3"/>
    <p:sldId id="265" r:id="rId4"/>
    <p:sldId id="264" r:id="rId5"/>
    <p:sldId id="266" r:id="rId6"/>
    <p:sldId id="275" r:id="rId7"/>
    <p:sldId id="276" r:id="rId8"/>
    <p:sldId id="267" r:id="rId9"/>
    <p:sldId id="277" r:id="rId10"/>
    <p:sldId id="281" r:id="rId11"/>
    <p:sldId id="272" r:id="rId12"/>
    <p:sldId id="278" r:id="rId13"/>
    <p:sldId id="268" r:id="rId14"/>
    <p:sldId id="279" r:id="rId15"/>
    <p:sldId id="270" r:id="rId16"/>
    <p:sldId id="282" r:id="rId17"/>
    <p:sldId id="271" r:id="rId1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B71F5-1E78-4454-87DC-693D08C685BD}" type="datetimeFigureOut">
              <a:rPr lang="ru-RU" smtClean="0"/>
              <a:t>23.07.2020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0840-87C8-415C-944C-EB67D4A49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54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50840-87C8-415C-944C-EB67D4A4987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9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53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1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8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6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3F9-BC80-4125-B465-51E95DF00C98}" type="datetime1">
              <a:rPr lang="ru-RU" smtClean="0"/>
              <a:t>23.07.2020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BEB4-71B4-4E16-BFF3-4F55E4B99D28}" type="datetime1">
              <a:rPr lang="ru-RU" smtClean="0"/>
              <a:t>23.07.2020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CA7B-62D2-4615-96DF-C93E18169E43}" type="datetime1">
              <a:rPr lang="ru-RU" smtClean="0"/>
              <a:t>23.07.2020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8481-0D3B-489D-A36B-1B5F8F7B8E6B}" type="datetime1">
              <a:rPr lang="ru-RU" smtClean="0"/>
              <a:t>23.07.2020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C063-8FF2-48CC-A896-6B7F731A250B}" type="datetime1">
              <a:rPr lang="ru-RU" smtClean="0"/>
              <a:t>23.07.2020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5E90-0B3E-49EC-A1C3-69ABADD53783}" type="datetime1">
              <a:rPr lang="ru-RU" smtClean="0"/>
              <a:t>23.07.2020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8DC6-7816-4153-A865-5AC6AC6EBDDE}" type="datetime1">
              <a:rPr lang="ru-RU" smtClean="0"/>
              <a:t>23.07.2020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46BE-3940-4F69-982A-C394D03690CB}" type="datetime1">
              <a:rPr lang="ru-RU" smtClean="0"/>
              <a:t>23.07.2020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A33E-1A45-4AE9-A99A-55AB785D9B90}" type="datetime1">
              <a:rPr lang="ru-RU" smtClean="0"/>
              <a:t>23.07.2020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118D-1D9A-44E3-97F0-5CB49CD009B8}" type="datetime1">
              <a:rPr lang="ru-RU" smtClean="0"/>
              <a:t>23.07.2020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651C-88FE-451A-97B0-188C669401A0}" type="datetime1">
              <a:rPr lang="ru-RU" smtClean="0"/>
              <a:t>23.07.2020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84FA0F-A1BD-453E-B9F6-15DC7E4D3FB7}" type="datetime1">
              <a:rPr lang="ru-RU" smtClean="0"/>
              <a:t>23.07.2020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kuanysheva\Desktop\ОЭСР тем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" y="-7883"/>
            <a:ext cx="9144000" cy="686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996480"/>
            <a:ext cx="8085584" cy="21602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Закон «О ратификации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Многосторонней конвенции по выполнению мер, относящихся к налоговым соглашениям, в целях противодействия размыванию налоговой базы и выводу прибыли из-под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налогообложения»</a:t>
            </a:r>
            <a:endParaRPr lang="ru-RU" sz="28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0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75856" y="1771062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75856" y="3515675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281036" y="2750873"/>
            <a:ext cx="0" cy="6155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020847" y="1337099"/>
            <a:ext cx="1304555" cy="330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А (Польша)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28689" y="2673177"/>
            <a:ext cx="1451623" cy="381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В (Казахстан)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5088" y="3366451"/>
            <a:ext cx="2320938" cy="150270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Учредитель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резидент Польши) владеет долей (акциями) реализуемой компании, которая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≥ 50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% состоит из недвижимого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имущества в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течение 365 дней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продажи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63392" y="1771061"/>
            <a:ext cx="789009" cy="289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 smtClean="0"/>
              <a:t>Продажа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54119" y="2105720"/>
            <a:ext cx="1007553" cy="368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А</a:t>
            </a:r>
            <a:r>
              <a:rPr lang="ru-RU" sz="1200" dirty="0" smtClean="0"/>
              <a:t>кции Компании В</a:t>
            </a:r>
            <a:endParaRPr lang="ru-RU" sz="12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24128" y="1771061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С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062171" y="2619296"/>
            <a:ext cx="393603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893506"/>
              </p:ext>
            </p:extLst>
          </p:nvPr>
        </p:nvGraphicFramePr>
        <p:xfrm>
          <a:off x="6917729" y="3257403"/>
          <a:ext cx="1845668" cy="1997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668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7972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37 стран, например, такие, как Бельгия, Франция, Польша, Словакия, Словения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Заголовок 1"/>
          <p:cNvSpPr txBox="1">
            <a:spLocks/>
          </p:cNvSpPr>
          <p:nvPr/>
        </p:nvSpPr>
        <p:spPr>
          <a:xfrm>
            <a:off x="1" y="0"/>
            <a:ext cx="9130544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9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Польшей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5079" y="1539442"/>
            <a:ext cx="1694138" cy="75041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Подлежит налогообложению в Казахстане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4809462" y="2077686"/>
            <a:ext cx="8244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 rot="16200000">
            <a:off x="1261739" y="2660428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166863" y="4869160"/>
            <a:ext cx="1871862" cy="72008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Активы состоят на ≥ 50% из недвижимого имущества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281036" y="4300460"/>
            <a:ext cx="0" cy="4966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трелка вниз 31"/>
          <p:cNvSpPr/>
          <p:nvPr/>
        </p:nvSpPr>
        <p:spPr>
          <a:xfrm>
            <a:off x="1144942" y="2356316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680137" y="2835370"/>
                <a:ext cx="1422657" cy="4810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 smtClean="0">
                          <a:latin typeface="Cambria Math"/>
                          <a:ea typeface="Cambria Math"/>
                        </a:rPr>
                        <m:t>Период владения</m:t>
                      </m:r>
                    </m:oMath>
                  </m:oMathPara>
                </a14:m>
                <a:endParaRPr lang="ru-RU" sz="1300" i="1" dirty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365 дней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137" y="2835370"/>
                <a:ext cx="1422657" cy="481040"/>
              </a:xfrm>
              <a:prstGeom prst="rect">
                <a:avLst/>
              </a:prstGeom>
              <a:blipFill rotWithShape="1">
                <a:blip r:embed="rId3"/>
                <a:stretch>
                  <a:fillRect r="-424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3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194" y="1"/>
            <a:ext cx="9144000" cy="1268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10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Правило против уклонения от уплаты налогов постоянными представительствами, расположенными в третьих юрисдикциях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556792"/>
            <a:ext cx="4178831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статья предусматривает право государства-источника дохода облагать налогом доход постоянного представительства, если он не подлежит налогообложению в государстве </a:t>
            </a:r>
            <a:r>
              <a:rPr lang="ru-RU" dirty="0" err="1"/>
              <a:t>резидентства</a:t>
            </a:r>
            <a:r>
              <a:rPr lang="ru-RU" dirty="0"/>
              <a:t> головного офиса и облагается по пониженным ставкам (менее 60% налога) в государстве нахождения постоянного представительства.</a:t>
            </a:r>
          </a:p>
          <a:p>
            <a:pPr algn="just"/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3" y="1268760"/>
            <a:ext cx="4180172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kk-KZ" sz="2000" b="1" dirty="0"/>
              <a:t>Обоснование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Многие </a:t>
            </a:r>
            <a:r>
              <a:rPr lang="ru-RU" dirty="0"/>
              <a:t>предприятия относят доли, долговые требования, права или имущества на баланс постоянным представительствам, созданным исключительно для этих целей в странах, которые не облагают налогом доход от таких активов, или предлагают преференциальный налоговый режим.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4008" y="2132856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10321" y="1401174"/>
            <a:ext cx="1433499" cy="667298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10321" y="2888979"/>
            <a:ext cx="1505323" cy="75604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Постоянное учреждение Компании А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0321" y="4565245"/>
            <a:ext cx="1505323" cy="591947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3869551" y="2230192"/>
            <a:ext cx="0" cy="428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079073" y="2704041"/>
            <a:ext cx="3838656" cy="1086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993546" y="4496016"/>
            <a:ext cx="379169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5782064" y="1195778"/>
            <a:ext cx="1383509" cy="373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(Япония)</a:t>
            </a:r>
            <a:endParaRPr lang="ru-RU" sz="1200" i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693325" y="4496016"/>
            <a:ext cx="1295949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С (Казахстан)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9543" y="3070402"/>
            <a:ext cx="2319711" cy="264518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b="1" dirty="0" smtClean="0">
                <a:latin typeface="Arial" pitchFamily="34" charset="0"/>
                <a:cs typeface="Arial" pitchFamily="34" charset="0"/>
              </a:rPr>
              <a:t> Постоянное учреждение: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не подлежит налогообложению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 государстве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резидентства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головного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офиса;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облагается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по пониженным ставкам (менее 60%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налога, чем в государстве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нахождения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головного офиса постоянного 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3217" y="301821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721504" y="1637086"/>
            <a:ext cx="1533999" cy="6427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Освобождение от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налогообложения доходов ПУ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H="1" flipV="1">
            <a:off x="6365429" y="1958454"/>
            <a:ext cx="654276" cy="301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6845244" y="2733360"/>
            <a:ext cx="353325" cy="4061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029802" y="3844595"/>
            <a:ext cx="0" cy="5770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 rot="16200000">
            <a:off x="3865302" y="4016650"/>
            <a:ext cx="683191" cy="2329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Сделка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794714" y="3162110"/>
            <a:ext cx="2194560" cy="36154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r>
              <a:rPr lang="ru-RU" sz="1300" dirty="0">
                <a:latin typeface="Arial" pitchFamily="34" charset="0"/>
                <a:cs typeface="Arial" pitchFamily="34" charset="0"/>
              </a:rPr>
              <a:t>Ставка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налога ≤ 60%, чем 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V="1">
            <a:off x="3594613" y="3844596"/>
            <a:ext cx="0" cy="577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 rot="16200000">
            <a:off x="3411463" y="4023445"/>
            <a:ext cx="683191" cy="2329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Доход</a:t>
            </a:r>
          </a:p>
        </p:txBody>
      </p:sp>
      <p:graphicFrame>
        <p:nvGraphicFramePr>
          <p:cNvPr id="3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40642"/>
              </p:ext>
            </p:extLst>
          </p:nvPr>
        </p:nvGraphicFramePr>
        <p:xfrm>
          <a:off x="7122144" y="3254426"/>
          <a:ext cx="1794828" cy="254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828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624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13 стран, например, такие, как Россия, Словакия, Словения, Армения, Япония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Заголовок 1"/>
          <p:cNvSpPr txBox="1">
            <a:spLocks/>
          </p:cNvSpPr>
          <p:nvPr/>
        </p:nvSpPr>
        <p:spPr>
          <a:xfrm>
            <a:off x="-1" y="0"/>
            <a:ext cx="9130545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10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Японией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6843" y="1355025"/>
            <a:ext cx="1694138" cy="646725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Подлежит налогообложению в Казахстане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 rot="1587833">
            <a:off x="6473237" y="1942704"/>
            <a:ext cx="650675" cy="150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b="1" dirty="0" smtClean="0"/>
              <a:t>1</a:t>
            </a:r>
            <a:endParaRPr lang="ru-RU" sz="1200" b="1" dirty="0"/>
          </a:p>
        </p:txBody>
      </p:sp>
      <p:cxnSp>
        <p:nvCxnSpPr>
          <p:cNvPr id="39" name="Соединительная линия уступом 38"/>
          <p:cNvCxnSpPr/>
          <p:nvPr/>
        </p:nvCxnSpPr>
        <p:spPr>
          <a:xfrm rot="16200000" flipV="1">
            <a:off x="4283723" y="2464732"/>
            <a:ext cx="887221" cy="32411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251716" y="2224165"/>
            <a:ext cx="1177693" cy="32336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Условие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6200000">
            <a:off x="1266940" y="2390306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57" name="Прямоугольник 56"/>
          <p:cNvSpPr/>
          <p:nvPr/>
        </p:nvSpPr>
        <p:spPr>
          <a:xfrm rot="18718104">
            <a:off x="6874370" y="2843079"/>
            <a:ext cx="597799" cy="19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b="1" dirty="0" smtClean="0"/>
              <a:t>2</a:t>
            </a:r>
            <a:endParaRPr lang="ru-RU" sz="1200" b="1" dirty="0"/>
          </a:p>
        </p:txBody>
      </p:sp>
      <p:graphicFrame>
        <p:nvGraphicFramePr>
          <p:cNvPr id="58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538421"/>
              </p:ext>
            </p:extLst>
          </p:nvPr>
        </p:nvGraphicFramePr>
        <p:xfrm>
          <a:off x="2993546" y="5236428"/>
          <a:ext cx="3486292" cy="958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292"/>
              </a:tblGrid>
              <a:tr h="13605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1705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Если выполняются вышеуказанные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условия, то доход нерезидента подлежит налогообложению в Казахстане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>
            <a:off x="1153195" y="206847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5739821" y="2704041"/>
            <a:ext cx="1383509" cy="373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smtClean="0"/>
              <a:t>(Литва)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8390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60701" cy="12386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12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Искусственное избежание статуса пост. представительства за счет агентских соглашений и </a:t>
            </a:r>
            <a:r>
              <a:rPr lang="ru-RU" sz="2100" dirty="0" err="1">
                <a:effectLst/>
                <a:cs typeface="Times New Roman" pitchFamily="18" charset="0"/>
              </a:rPr>
              <a:t>анал</a:t>
            </a:r>
            <a:r>
              <a:rPr lang="ru-RU" sz="2100" dirty="0">
                <a:effectLst/>
                <a:cs typeface="Times New Roman" pitchFamily="18" charset="0"/>
              </a:rPr>
              <a:t>. стратегий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129" y="1238601"/>
            <a:ext cx="4410879" cy="4956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вводится положение, согласно которому, если агент систематически заключает контракты от имени предприятия или играет основную роль в их заключении, то  деятельность нерезидента образует постоянное представительство, за исключением, когда такая деятельность осуществляется через постоянное место деятельности и не будет считаться постоянным представительством в соответствии с определением постоянного представительства в налоговом соглашении. 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298917"/>
            <a:ext cx="3870041" cy="2418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норма позволяет исключить </a:t>
            </a:r>
            <a:r>
              <a:rPr lang="ru-RU" dirty="0" smtClean="0"/>
              <a:t>возможность искусственного </a:t>
            </a:r>
            <a:r>
              <a:rPr lang="ru-RU" dirty="0" err="1"/>
              <a:t>избежания</a:t>
            </a:r>
            <a:r>
              <a:rPr lang="ru-RU" dirty="0"/>
              <a:t> образования постоянного учреждения за счет агентских соглашений.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4008" y="1700808"/>
            <a:ext cx="0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51235" y="4615321"/>
            <a:ext cx="1387148" cy="471842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63085" y="4581128"/>
            <a:ext cx="1433501" cy="4855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550011" y="4581128"/>
            <a:ext cx="1433501" cy="498443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01483" y="2547527"/>
            <a:ext cx="502284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502908" y="1352427"/>
            <a:ext cx="1352483" cy="348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(Словакия)</a:t>
            </a:r>
            <a:endParaRPr lang="ru-RU" sz="1200" i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525408" y="2556153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 </a:t>
            </a:r>
            <a:r>
              <a:rPr lang="ru-RU" sz="1200" i="1" dirty="0"/>
              <a:t>(Казахстан)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3217" y="301821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3266761" y="4149827"/>
            <a:ext cx="326736" cy="388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191671"/>
              </p:ext>
            </p:extLst>
          </p:nvPr>
        </p:nvGraphicFramePr>
        <p:xfrm>
          <a:off x="7236296" y="3295210"/>
          <a:ext cx="1794828" cy="234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828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624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18 стран, например, такие, как РФ, Словакия, Словения, Армения, Франция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3104962" y="2647328"/>
            <a:ext cx="1314006" cy="46728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38592" y="2654695"/>
            <a:ext cx="1338530" cy="46762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лицо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15511" y="2801873"/>
            <a:ext cx="494403" cy="2041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400" dirty="0" smtClean="0"/>
              <a:t>или</a:t>
            </a:r>
            <a:endParaRPr lang="ru-RU" sz="14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907857" y="4149827"/>
            <a:ext cx="304382" cy="415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762712" y="4149827"/>
            <a:ext cx="1" cy="4313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3949417" y="1358288"/>
            <a:ext cx="1433501" cy="4855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07943" y="1826272"/>
            <a:ext cx="1486343" cy="6762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Образование постоянного 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40637" y="3614090"/>
            <a:ext cx="2207482" cy="1087123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Агент систематически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заключает контракты от имени предприятия или играет основную роль в их заключении</a:t>
            </a:r>
          </a:p>
        </p:txBody>
      </p:sp>
      <p:sp>
        <p:nvSpPr>
          <p:cNvPr id="66" name="Двойная стрелка вверх/вниз 65"/>
          <p:cNvSpPr/>
          <p:nvPr/>
        </p:nvSpPr>
        <p:spPr>
          <a:xfrm rot="10800000">
            <a:off x="4558542" y="1896944"/>
            <a:ext cx="292606" cy="6056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-1" y="0"/>
            <a:ext cx="9130545" cy="11727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12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со Словакией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1230759" y="2943057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679955" y="3439745"/>
            <a:ext cx="2175173" cy="63069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Заключает контракты 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от имени Компании 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Соединительная линия уступом 50"/>
          <p:cNvCxnSpPr/>
          <p:nvPr/>
        </p:nvCxnSpPr>
        <p:spPr>
          <a:xfrm rot="16200000" flipV="1">
            <a:off x="4256027" y="2614631"/>
            <a:ext cx="1515501" cy="801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908760" y="3156710"/>
            <a:ext cx="0" cy="2822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382918" y="3141030"/>
            <a:ext cx="0" cy="2822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1101164" y="2647327"/>
            <a:ext cx="414412" cy="8872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42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133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14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Разделение контрактов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00803" y="1103985"/>
            <a:ext cx="4914935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133128"/>
            <a:ext cx="4914935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5347" y="649783"/>
            <a:ext cx="4472678" cy="53983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предусмотрено, что если одно предприятие и другое предприятие, тесно связанное с первым предприятием, и  ведут деятельность на одной стройплощадке или </a:t>
            </a:r>
            <a:r>
              <a:rPr lang="kk-KZ" dirty="0"/>
              <a:t>объекте, связанном с </a:t>
            </a:r>
            <a:r>
              <a:rPr lang="ru-RU" dirty="0"/>
              <a:t>разведкой и добычей природных ресурсов, более 30 дней каждое, то такие периоды времени осуществления деятельности тесно связанными предприятиями   должны добавляться к общему периоду времени первого предприятия для целей расчета 12-месячного периода.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17639" y="1412776"/>
            <a:ext cx="39420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В </a:t>
            </a:r>
            <a:r>
              <a:rPr lang="kk-KZ" dirty="0"/>
              <a:t>целях избежания двоякого толкования расчета периода времени, приводящего к образованию постоянного учреждения на строительной площадке или объекте, связанном с </a:t>
            </a:r>
            <a:r>
              <a:rPr lang="ru-RU" dirty="0"/>
              <a:t>разведкой и добычей природных ресурсов, считаем целесообразным применение данной статьи.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788025" y="1772816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3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767641" y="1649041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585" y="1649040"/>
            <a:ext cx="1565188" cy="71167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191980" y="2427081"/>
            <a:ext cx="257606" cy="418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248463" y="4201399"/>
            <a:ext cx="1563819" cy="3300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5036" y="3482809"/>
            <a:ext cx="2422605" cy="1890407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Взаимосвязанные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компании ведут деятельность на одной стройплощадке или другом объекте, связанном с разведкой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природных ресурсов,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более 30 дней каждая и в совокупности их деятельность составляет 6 месяцев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62451" y="1717775"/>
            <a:ext cx="1694138" cy="6762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Образование постоянного учреждения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03582" y="2831211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346007" y="4247796"/>
            <a:ext cx="1448579" cy="701521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постоянного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11707" y="2904442"/>
            <a:ext cx="1042546" cy="454428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ru-RU" sz="1400" dirty="0"/>
          </a:p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6 месяцев</a:t>
            </a:r>
          </a:p>
          <a:p>
            <a:pPr algn="ctr"/>
            <a:endParaRPr lang="ru-RU" sz="1400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5569556" y="2394054"/>
            <a:ext cx="225030" cy="484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49586" y="2055914"/>
            <a:ext cx="11691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346007" y="1717776"/>
            <a:ext cx="1448578" cy="28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200" dirty="0"/>
              <a:t>Взаимосвязанные </a:t>
            </a:r>
            <a:endParaRPr lang="ru-RU" sz="1200" dirty="0"/>
          </a:p>
        </p:txBody>
      </p:sp>
      <p:graphicFrame>
        <p:nvGraphicFramePr>
          <p:cNvPr id="29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856090"/>
              </p:ext>
            </p:extLst>
          </p:nvPr>
        </p:nvGraphicFramePr>
        <p:xfrm>
          <a:off x="6917729" y="3974859"/>
          <a:ext cx="2054966" cy="19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38844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150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13 стран, например, такие, как Армения, Индия, Россия, Литва, Словакия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Заголовок 1"/>
          <p:cNvSpPr txBox="1">
            <a:spLocks/>
          </p:cNvSpPr>
          <p:nvPr/>
        </p:nvSpPr>
        <p:spPr>
          <a:xfrm>
            <a:off x="-1" y="0"/>
            <a:ext cx="9130545" cy="11727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14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Арменией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30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221683"/>
              </p:ext>
            </p:extLst>
          </p:nvPr>
        </p:nvGraphicFramePr>
        <p:xfrm>
          <a:off x="2873586" y="5085184"/>
          <a:ext cx="3906760" cy="1156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6760"/>
              </a:tblGrid>
              <a:tr h="26439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1705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Если в совокупности деятельность взаимосвязанных компаний на одном объекте составляют 6 месяцев, то их деятельность образует постоянное учреждение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4575044" y="2108322"/>
            <a:ext cx="986510" cy="243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200" dirty="0" smtClean="0"/>
              <a:t>условие </a:t>
            </a:r>
            <a:endParaRPr lang="ru-RU" sz="1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302314" y="2574238"/>
            <a:ext cx="414412" cy="841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826966" y="3383044"/>
            <a:ext cx="414412" cy="841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767641" y="3415824"/>
            <a:ext cx="507292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525407" y="3425275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 </a:t>
            </a:r>
            <a:r>
              <a:rPr lang="ru-RU" sz="1200" i="1" dirty="0"/>
              <a:t>(Казахстан)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525406" y="1198498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 (Армения)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1704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1537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</a:p>
          <a:p>
            <a:pPr marL="0" indent="0" algn="ctr">
              <a:buNone/>
            </a:pP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16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Процедура взаимного </a:t>
            </a:r>
            <a:r>
              <a:rPr lang="ru-RU" sz="2100" dirty="0" smtClean="0">
                <a:effectLst/>
                <a:cs typeface="Times New Roman" pitchFamily="18" charset="0"/>
              </a:rPr>
              <a:t>согласования»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547" y="932922"/>
            <a:ext cx="4770918" cy="460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Положение статьи 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соответствии с данной статьей меняются положения </a:t>
            </a:r>
            <a:r>
              <a:rPr lang="ru-RU" dirty="0" smtClean="0"/>
              <a:t>налоговых соглашений </a:t>
            </a:r>
            <a:r>
              <a:rPr lang="ru-RU" dirty="0"/>
              <a:t>в </a:t>
            </a:r>
            <a:r>
              <a:rPr lang="ru-RU" dirty="0" smtClean="0"/>
              <a:t>отношении </a:t>
            </a:r>
            <a:r>
              <a:rPr lang="ru-RU" dirty="0" err="1" smtClean="0"/>
              <a:t>взаимосогласительных</a:t>
            </a:r>
            <a:r>
              <a:rPr lang="ru-RU" dirty="0" smtClean="0"/>
              <a:t> </a:t>
            </a:r>
            <a:r>
              <a:rPr lang="ru-RU" dirty="0"/>
              <a:t>процедур: </a:t>
            </a:r>
            <a:r>
              <a:rPr lang="ru-RU" dirty="0" smtClean="0"/>
              <a:t>теперь </a:t>
            </a:r>
            <a:r>
              <a:rPr lang="ru-RU" dirty="0"/>
              <a:t>налогоплательщик может обращаться в любой компетентный орган для рассмотрения вопроса об инициировании </a:t>
            </a:r>
            <a:r>
              <a:rPr lang="ru-RU" dirty="0" err="1"/>
              <a:t>взаимосогласительной</a:t>
            </a:r>
            <a:r>
              <a:rPr lang="ru-RU" dirty="0"/>
              <a:t> процедуры. При этом заявление должно быть представлено в течение трех лет с момента первого уведомления о действиях, которые привели к необоснованному налогообложению доходов.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29816" y="952036"/>
            <a:ext cx="3760169" cy="4784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/>
              <a:t>Обоснование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норма позволит разрешить спор между казахстанскими и иностранными налоговыми органами, выразившийся в нарушении прав налогоплательщика в соответствии с налоговыми соглашениями. В целях эффективного разрешения споров по применению налоговых соглашений в установленные сроки, считаем целесообразным применение данной статьи. </a:t>
            </a:r>
            <a:endParaRPr lang="ru-RU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04047" y="1556792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7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1990" y="2409564"/>
            <a:ext cx="8389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endParaRPr lang="ru-RU" sz="2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12071"/>
            <a:ext cx="9144000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algn="ctr"/>
            <a:r>
              <a:rPr lang="ru-RU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2100" b="1" dirty="0" smtClean="0">
                <a:solidFill>
                  <a:prstClr val="black"/>
                </a:solidFill>
                <a:cs typeface="Times New Roman" pitchFamily="18" charset="0"/>
              </a:rPr>
              <a:t>Общая информация о Многосторонней конвенции ОЭСР </a:t>
            </a:r>
            <a:r>
              <a:rPr lang="ru-RU" sz="2100" b="1" dirty="0">
                <a:solidFill>
                  <a:prstClr val="black"/>
                </a:solidFill>
                <a:cs typeface="Times New Roman" pitchFamily="18" charset="0"/>
              </a:rPr>
              <a:t>в рамках проекта </a:t>
            </a:r>
            <a:r>
              <a:rPr lang="en-US" sz="2100" b="1" dirty="0" smtClean="0">
                <a:solidFill>
                  <a:prstClr val="black"/>
                </a:solidFill>
                <a:cs typeface="Times New Roman" pitchFamily="18" charset="0"/>
              </a:rPr>
              <a:t>BEPS</a:t>
            </a:r>
            <a:endParaRPr lang="kk-KZ" sz="21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ctr"/>
            <a:endParaRPr lang="ru-RU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7992" y="3176179"/>
            <a:ext cx="8393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На текущий момент 9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4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юрисдикции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присоединились к данной Конвенции, </a:t>
            </a:r>
            <a:r>
              <a:rPr lang="en-US" sz="2000" smtClean="0">
                <a:solidFill>
                  <a:prstClr val="black"/>
                </a:solidFill>
                <a:cs typeface="Times New Roman" pitchFamily="18" charset="0"/>
              </a:rPr>
              <a:t>48</a:t>
            </a:r>
            <a:r>
              <a:rPr lang="ru-RU" sz="200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юрисдикци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й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ратифицировали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7991" y="4928435"/>
            <a:ext cx="83930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Дата начала действия Многосторонней конвенции по налогам у источника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выплаты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- 01.01.2021г., иных налогов </a:t>
            </a:r>
            <a:r>
              <a:rPr lang="ru-RU" sz="2000" smtClean="0">
                <a:solidFill>
                  <a:prstClr val="black"/>
                </a:solidFill>
                <a:cs typeface="Times New Roman" pitchFamily="18" charset="0"/>
              </a:rPr>
              <a:t>–  01.04.2021г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1985" y="1697956"/>
            <a:ext cx="838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Многосторонняя конвенция принята 24 ноября 2016 года в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         г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Париж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1985" y="3916305"/>
            <a:ext cx="83891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kk-KZ" sz="2000" dirty="0" smtClean="0"/>
              <a:t>Вносит изменения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одновременно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в 42 из 55 соглашений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об </a:t>
            </a:r>
            <a:r>
              <a:rPr lang="ru-RU" sz="2000" dirty="0" err="1">
                <a:solidFill>
                  <a:prstClr val="black"/>
                </a:solidFill>
                <a:cs typeface="Times New Roman" pitchFamily="18" charset="0"/>
              </a:rPr>
              <a:t>избежании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 двойного налогообложения,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ратифицированных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Республикой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Казахстан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1985" y="2416366"/>
            <a:ext cx="838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Многосторонняя конвенция ратифицирована Указом Президента Республики Казахстан 20 февраля 2020 года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169" y="980729"/>
            <a:ext cx="4088230" cy="432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 smtClean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Данной </a:t>
            </a:r>
            <a:r>
              <a:rPr lang="ru-RU" dirty="0"/>
              <a:t>статьей предусмотрено, что</a:t>
            </a:r>
            <a:r>
              <a:rPr lang="kk-KZ" dirty="0"/>
              <a:t> в случае</a:t>
            </a:r>
            <a:r>
              <a:rPr lang="ru-RU" dirty="0"/>
              <a:t>, если юридическое лицо признается резидентом двух и более государств, компетентные органы </a:t>
            </a:r>
            <a:r>
              <a:rPr lang="kk-KZ" dirty="0"/>
              <a:t>двух</a:t>
            </a:r>
            <a:r>
              <a:rPr lang="ru-RU" dirty="0"/>
              <a:t> государств будут договариваться, чьим резидентом оно является. При этом в случае отсутствия согласия данный резидент не имеет права на применение </a:t>
            </a:r>
            <a:r>
              <a:rPr lang="kk-KZ" dirty="0"/>
              <a:t>освобождения или сниженной ставки налога в соответствии с налоговыми </a:t>
            </a:r>
            <a:r>
              <a:rPr lang="kk-KZ" dirty="0" smtClean="0"/>
              <a:t>соглашениями.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4 </a:t>
            </a:r>
            <a:r>
              <a:rPr lang="ru-RU" sz="2200" dirty="0" smtClean="0">
                <a:effectLst/>
                <a:cs typeface="Times New Roman" pitchFamily="18" charset="0"/>
              </a:rPr>
              <a:t>«</a:t>
            </a:r>
            <a:r>
              <a:rPr lang="ru-RU" sz="2200" dirty="0">
                <a:effectLst/>
                <a:cs typeface="Times New Roman" pitchFamily="18" charset="0"/>
              </a:rPr>
              <a:t>Лица с двойным </a:t>
            </a:r>
            <a:r>
              <a:rPr lang="ru-RU" sz="2200" dirty="0" err="1">
                <a:effectLst/>
                <a:cs typeface="Times New Roman" pitchFamily="18" charset="0"/>
              </a:rPr>
              <a:t>резидентством</a:t>
            </a:r>
            <a:r>
              <a:rPr lang="ru-RU" sz="2200" dirty="0">
                <a:effectLst/>
                <a:cs typeface="Times New Roman" pitchFamily="18" charset="0"/>
              </a:rPr>
              <a:t>»</a:t>
            </a:r>
            <a:endParaRPr lang="ru-RU" sz="22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08779" y="926300"/>
            <a:ext cx="4374097" cy="5505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kk-KZ" sz="2000" b="1" dirty="0" smtClean="0"/>
              <a:t>Обоснование</a:t>
            </a:r>
          </a:p>
          <a:p>
            <a:pPr algn="just">
              <a:spcBef>
                <a:spcPts val="200"/>
              </a:spcBef>
            </a:pPr>
            <a:r>
              <a:rPr lang="kk-KZ" dirty="0" smtClean="0"/>
              <a:t>Возникают </a:t>
            </a:r>
            <a:r>
              <a:rPr lang="kk-KZ" dirty="0"/>
              <a:t>случаи, когда одно юридическое лицо зарегистрировано в двух государствах, при этом согласно </a:t>
            </a:r>
            <a:r>
              <a:rPr lang="kk-KZ" dirty="0" smtClean="0"/>
              <a:t>положениям </a:t>
            </a:r>
            <a:r>
              <a:rPr lang="kk-KZ" dirty="0"/>
              <a:t>многих налоговых соглашений </a:t>
            </a:r>
            <a:r>
              <a:rPr lang="kk-KZ" dirty="0" smtClean="0"/>
              <a:t>резидентство юридических </a:t>
            </a:r>
            <a:r>
              <a:rPr lang="kk-KZ" dirty="0"/>
              <a:t>лиц определяется по принципу регистрации данных </a:t>
            </a:r>
            <a:r>
              <a:rPr lang="kk-KZ" dirty="0" smtClean="0"/>
              <a:t>юр. </a:t>
            </a:r>
            <a:r>
              <a:rPr lang="kk-KZ" dirty="0"/>
              <a:t>лиц, не по месту фактического управления, что вызывает затруднения при определении резидентства данных юридических </a:t>
            </a:r>
            <a:r>
              <a:rPr lang="kk-KZ" dirty="0" smtClean="0"/>
              <a:t>лиц. Только </a:t>
            </a:r>
            <a:r>
              <a:rPr lang="kk-KZ" dirty="0"/>
              <a:t>путем взаимного согласия компетентные органы двух государств, где зарегистрировано юридическое лицо, сможет разрешить данный вопрос, учитывая место фактического управления и т.д.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0" y="1549285"/>
            <a:ext cx="0" cy="4616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7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62" y="0"/>
            <a:ext cx="9144000" cy="1297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6 </a:t>
            </a:r>
            <a:r>
              <a:rPr lang="ru-RU" sz="2100" dirty="0">
                <a:effectLst/>
                <a:cs typeface="Times New Roman" pitchFamily="18" charset="0"/>
              </a:rPr>
              <a:t>«Цели Налогового соглашения, на которое распространяется настоящая Конвенция»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958" y="1052736"/>
            <a:ext cx="4554895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Положение статьи </a:t>
            </a:r>
          </a:p>
          <a:p>
            <a:pPr algn="just"/>
            <a:r>
              <a:rPr lang="ru-RU" dirty="0" smtClean="0"/>
              <a:t>Во  все </a:t>
            </a:r>
            <a:r>
              <a:rPr lang="ru-RU" dirty="0"/>
              <a:t>заключенные </a:t>
            </a:r>
            <a:r>
              <a:rPr lang="ru-RU" dirty="0" smtClean="0"/>
              <a:t>Республикой Казахстан   </a:t>
            </a:r>
            <a:r>
              <a:rPr lang="kk-KZ" dirty="0" smtClean="0"/>
              <a:t>налоговые соглашения</a:t>
            </a:r>
            <a:r>
              <a:rPr lang="ru-RU" dirty="0" smtClean="0"/>
              <a:t> </a:t>
            </a:r>
            <a:r>
              <a:rPr lang="ru-RU" dirty="0"/>
              <a:t>вводится новая преамбула, которая гласит не создавать возможности уклонения от </a:t>
            </a:r>
            <a:r>
              <a:rPr lang="ru-RU" dirty="0" smtClean="0"/>
              <a:t>налогообложения.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00871" y="1416291"/>
            <a:ext cx="4914935" cy="5184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1414459"/>
            <a:ext cx="37066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Конвенция </a:t>
            </a:r>
            <a:r>
              <a:rPr lang="en-US" dirty="0"/>
              <a:t>MLI </a:t>
            </a:r>
            <a:r>
              <a:rPr lang="kk-KZ" dirty="0"/>
              <a:t>создана с целью устранить возможность уклонения от уплаты налогов путем применения освобождения от налогообложения или пониженной ставки, предусмотренной положениями налоговых соглашений, что включено в данную преамбулу.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794853" y="1844824"/>
            <a:ext cx="0" cy="2739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8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7 </a:t>
            </a:r>
            <a:r>
              <a:rPr lang="ru-RU" sz="2100" dirty="0">
                <a:effectLst/>
                <a:cs typeface="Times New Roman" pitchFamily="18" charset="0"/>
              </a:rPr>
              <a:t>«Предотвращение злоупотреблений </a:t>
            </a:r>
            <a:r>
              <a:rPr lang="ru-RU" sz="2100" dirty="0" smtClean="0">
                <a:effectLst/>
                <a:cs typeface="Times New Roman" pitchFamily="18" charset="0"/>
              </a:rPr>
              <a:t>положениями </a:t>
            </a:r>
            <a:r>
              <a:rPr lang="ru-RU" sz="2100" dirty="0">
                <a:effectLst/>
                <a:cs typeface="Times New Roman" pitchFamily="18" charset="0"/>
              </a:rPr>
              <a:t>договора»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124744"/>
            <a:ext cx="4106823" cy="28083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предусматривается запрет на  применение льгот в отношении применения освобождения от налогообложения или пониженной ставки налога в случае, если будет выявлено, что получение льготы было основной целью заключения договора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8248" y="1266592"/>
            <a:ext cx="4178831" cy="4812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В </a:t>
            </a:r>
            <a:r>
              <a:rPr lang="kk-KZ" dirty="0"/>
              <a:t>целях определения лиц, недобросовестно использующих преимущества и льготы, определенных  налоговыми соглашениями, и  избежания различного толкования лиц, имеющих право на получение таких льгот, считаем   целесообразным применение положения, предусматривающего тест на основную цель  получения доходов,    который дополнен положением, определяющим конкретный перечень лиц (юридических и физических), имеющих право на льготу. 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21345" y="1484784"/>
            <a:ext cx="0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53641" y="1461527"/>
            <a:ext cx="1561744" cy="733615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33790" y="3208889"/>
            <a:ext cx="1561744" cy="73953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01014" y="2456342"/>
            <a:ext cx="2077352" cy="487250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Контракт на оказание консультационных услуг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453641" y="3140968"/>
            <a:ext cx="3974707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5724127" y="1243717"/>
            <a:ext cx="2304257" cy="435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(иностранное государство)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40342" y="3301512"/>
            <a:ext cx="1368341" cy="330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</a:t>
            </a:r>
          </a:p>
          <a:p>
            <a:pPr algn="ctr"/>
            <a:r>
              <a:rPr lang="ru-RU" sz="1200" i="1" dirty="0" smtClean="0"/>
              <a:t>(Казахстан)</a:t>
            </a:r>
            <a:endParaRPr lang="ru-RU" sz="1200" i="1" dirty="0"/>
          </a:p>
        </p:txBody>
      </p:sp>
      <p:graphicFrame>
        <p:nvGraphicFramePr>
          <p:cNvPr id="14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266819"/>
              </p:ext>
            </p:extLst>
          </p:nvPr>
        </p:nvGraphicFramePr>
        <p:xfrm>
          <a:off x="6708431" y="4000694"/>
          <a:ext cx="2054966" cy="1198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046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приняли все страны, так как она является обязательной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898853"/>
              </p:ext>
            </p:extLst>
          </p:nvPr>
        </p:nvGraphicFramePr>
        <p:xfrm>
          <a:off x="467544" y="2068161"/>
          <a:ext cx="2054966" cy="190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4008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Описание нормы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43768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PPT = льготы по СОИДН нет, если ОДНОЙ из основных целей выплаты дохода нерезидента является получение такой льготы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011337"/>
              </p:ext>
            </p:extLst>
          </p:nvPr>
        </p:nvGraphicFramePr>
        <p:xfrm>
          <a:off x="913415" y="4437112"/>
          <a:ext cx="5040749" cy="164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749"/>
              </a:tblGrid>
              <a:tr h="26484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9292"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случае если будет выявлено на основании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фактов и обстоятельств, основной целью выплаты дохода было получение льготы по СОИДН, то исключается право применения такой льготы;</a:t>
                      </a:r>
                    </a:p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В целях правильного понимания применения РРТ будет разработан Приказ Министра финансов РК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Соединительная линия уступом 16"/>
          <p:cNvCxnSpPr/>
          <p:nvPr/>
        </p:nvCxnSpPr>
        <p:spPr>
          <a:xfrm rot="16200000" flipV="1">
            <a:off x="4276352" y="2687823"/>
            <a:ext cx="881877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РРТ статьи 7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0800000">
            <a:off x="4007456" y="222091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64295" y="1594791"/>
            <a:ext cx="1498658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Холдинговая компания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49725" y="3325130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Казахстанская компания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12256" y="1340767"/>
            <a:ext cx="1970115" cy="4543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/>
              <a:t>(Российская Федерация)</a:t>
            </a:r>
          </a:p>
          <a:p>
            <a:pPr algn="ctr"/>
            <a:endParaRPr lang="ru-RU" sz="1200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103295" y="3067138"/>
            <a:ext cx="1388035" cy="375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</a:t>
            </a:r>
          </a:p>
          <a:p>
            <a:pPr algn="ctr"/>
            <a:r>
              <a:rPr lang="ru-RU" sz="1200" i="1" dirty="0" smtClean="0"/>
              <a:t>(Казахстан)</a:t>
            </a:r>
            <a:endParaRPr lang="ru-RU" sz="1200" i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962952" y="2512446"/>
            <a:ext cx="1212560" cy="43801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i="1" dirty="0">
                <a:latin typeface="Arial" pitchFamily="34" charset="0"/>
                <a:cs typeface="Arial" pitchFamily="34" charset="0"/>
              </a:rPr>
              <a:t>Дивиденд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ы</a:t>
            </a:r>
            <a:r>
              <a:rPr lang="ru-RU" sz="1400" dirty="0"/>
              <a:t> 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279145" y="3022443"/>
            <a:ext cx="393603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284498"/>
              </p:ext>
            </p:extLst>
          </p:nvPr>
        </p:nvGraphicFramePr>
        <p:xfrm>
          <a:off x="6729933" y="3567567"/>
          <a:ext cx="2054966" cy="1750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58487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5 стран: Индия, Армения, Словакия, РФ, Болгария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905450"/>
              </p:ext>
            </p:extLst>
          </p:nvPr>
        </p:nvGraphicFramePr>
        <p:xfrm>
          <a:off x="395536" y="1196752"/>
          <a:ext cx="2736304" cy="2939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</a:tblGrid>
              <a:tr h="27126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Описание нормы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20581"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</a:pPr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SLOB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ограничивает применение льгот по налоговым соглашениям;</a:t>
                      </a:r>
                    </a:p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  <a:tabLst>
                          <a:tab pos="9207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Ограничение коснется: </a:t>
                      </a:r>
                    </a:p>
                    <a:p>
                      <a:pPr marL="182563" lvl="1" indent="95250" algn="just">
                        <a:spcBef>
                          <a:spcPts val="0"/>
                        </a:spcBef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 холдинговых компаний;</a:t>
                      </a:r>
                    </a:p>
                    <a:p>
                      <a:pPr marL="354013" lvl="1" indent="-171450" algn="just">
                        <a:spcBef>
                          <a:spcPts val="0"/>
                        </a:spcBef>
                        <a:buFont typeface="Wingdings" pitchFamily="2" charset="2"/>
                        <a:buChar char="ü"/>
                        <a:defRPr/>
                      </a:pPr>
                      <a:r>
                        <a:rPr lang="kk-KZ" sz="130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управление группой   компаний;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предоставление  группового  финансирования;</a:t>
                      </a: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осуществление или   управление инвестициями;</a:t>
                      </a: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компаний, генерирующих  пассивные доходы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" name="Соединительная линия уступом 15"/>
          <p:cNvCxnSpPr/>
          <p:nvPr/>
        </p:nvCxnSpPr>
        <p:spPr>
          <a:xfrm rot="16200000" flipV="1">
            <a:off x="4022784" y="2746208"/>
            <a:ext cx="936206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433208"/>
              </p:ext>
            </p:extLst>
          </p:nvPr>
        </p:nvGraphicFramePr>
        <p:xfrm>
          <a:off x="3131840" y="5229200"/>
          <a:ext cx="3479475" cy="99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475"/>
              </a:tblGrid>
              <a:tr h="22212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978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случае выплаты дивидендов холдинговой компании, льгота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по СОИДН не предоставляется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SLOB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статьи 7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Российской Федерацией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17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207206"/>
              </p:ext>
            </p:extLst>
          </p:nvPr>
        </p:nvGraphicFramePr>
        <p:xfrm>
          <a:off x="395536" y="4221088"/>
          <a:ext cx="2664296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31647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Исключения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5769">
                <a:tc>
                  <a:txBody>
                    <a:bodyPr/>
                    <a:lstStyle/>
                    <a:p>
                      <a:pPr marL="182563" marR="0" indent="-182563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24447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Юридические лица, 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75%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доли участия которыми в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течение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6 месяцев владеет эквивалентный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бенефициар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182563" marR="0" indent="-182563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244475" algn="l"/>
                        </a:tabLst>
                        <a:defRPr/>
                      </a:pP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Юридические лица, 50% акций которыми в течение 6 месяцев владеет «квалифицированное лицо»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3970479" y="2336331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1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-1" y="0"/>
            <a:ext cx="9130545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8 </a:t>
            </a:r>
            <a:r>
              <a:rPr lang="ru-RU" sz="2100" dirty="0" smtClean="0">
                <a:effectLst/>
                <a:cs typeface="Times New Roman" pitchFamily="18" charset="0"/>
              </a:rPr>
              <a:t>«Операции </a:t>
            </a:r>
            <a:r>
              <a:rPr lang="ru-RU" sz="2100" dirty="0">
                <a:effectLst/>
                <a:cs typeface="Times New Roman" pitchFamily="18" charset="0"/>
              </a:rPr>
              <a:t>по переводу дивидендов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082216"/>
            <a:ext cx="4034815" cy="42778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Данная </a:t>
            </a:r>
            <a:r>
              <a:rPr lang="ru-RU" dirty="0"/>
              <a:t>норма устанавливает, что пониженная ставка налога у источника при выплате дивидендов по налоговому соглашению </a:t>
            </a:r>
            <a:r>
              <a:rPr lang="ru-RU" dirty="0" err="1"/>
              <a:t>буд</a:t>
            </a:r>
            <a:r>
              <a:rPr lang="kk-KZ" dirty="0"/>
              <a:t>е</a:t>
            </a:r>
            <a:r>
              <a:rPr lang="ru-RU" dirty="0"/>
              <a:t>т применяться только в том случае, если компания владела минимальным размером доли участия (% доли участия), установленным положениями налогового соглашения, к моменту выплаты дивидендов более одного года.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412776"/>
            <a:ext cx="390069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Многие </a:t>
            </a:r>
            <a:r>
              <a:rPr lang="kk-KZ" dirty="0"/>
              <a:t>компании злоупотребляют положением статьи 10 налоговых соглашений путем  увеличения своего владения на больший % перед самой выплатой дивидендов в целях получения сниженной ставки налога, предусмотренной положениями налоговых соглашений.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4599103" y="1772816"/>
            <a:ext cx="1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83380" y="1609055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75942" y="3526261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49459" y="2702045"/>
            <a:ext cx="1212560" cy="43801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i="1" dirty="0">
                <a:latin typeface="Arial" pitchFamily="34" charset="0"/>
                <a:cs typeface="Arial" pitchFamily="34" charset="0"/>
              </a:rPr>
              <a:t>Дивиденды</a:t>
            </a:r>
            <a:r>
              <a:rPr lang="ru-RU" sz="140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740704" y="1421319"/>
            <a:ext cx="1291191" cy="35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(Франция)</a:t>
            </a:r>
            <a:endParaRPr lang="ru-RU" sz="1200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669244" y="3471353"/>
            <a:ext cx="1362651" cy="39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В (Казахстан)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0683" y="3324333"/>
            <a:ext cx="2320938" cy="155573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Учредитель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резидент Франции) в течение 365 дней до даты выплаты владеет более чем определенной суммой капитала в казахстанской компании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789303" y="2711559"/>
                <a:ext cx="1422657" cy="4810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Период владения</m:t>
                      </m:r>
                    </m:oMath>
                  </m:oMathPara>
                </a14:m>
                <a:endParaRPr lang="ru-RU" sz="1300" i="1" dirty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≥365 дней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03" y="2711559"/>
                <a:ext cx="1422657" cy="481040"/>
              </a:xfrm>
              <a:prstGeom prst="rect">
                <a:avLst/>
              </a:prstGeom>
              <a:blipFill rotWithShape="1">
                <a:blip r:embed="rId3"/>
                <a:stretch>
                  <a:fillRect r="-424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774083" y="1779151"/>
            <a:ext cx="1694138" cy="38431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Льгота по СОИДН 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96117" y="2609822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graphicFrame>
        <p:nvGraphicFramePr>
          <p:cNvPr id="18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175935"/>
              </p:ext>
            </p:extLst>
          </p:nvPr>
        </p:nvGraphicFramePr>
        <p:xfrm>
          <a:off x="6708431" y="3921111"/>
          <a:ext cx="2054966" cy="19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37243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16 стран, например, такие, как Бельгия, Франция, Польша, Словакия, Словения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0" y="0"/>
            <a:ext cx="9130544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8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Францией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cxnSp>
        <p:nvCxnSpPr>
          <p:cNvPr id="19" name="Соединительная линия уступом 18"/>
          <p:cNvCxnSpPr/>
          <p:nvPr/>
        </p:nvCxnSpPr>
        <p:spPr>
          <a:xfrm rot="16200000" flipV="1">
            <a:off x="4395770" y="2901743"/>
            <a:ext cx="1088781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вниз 22"/>
          <p:cNvSpPr/>
          <p:nvPr/>
        </p:nvSpPr>
        <p:spPr>
          <a:xfrm>
            <a:off x="4292924" y="2470891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866590" y="3429000"/>
            <a:ext cx="416530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366524" y="231409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5425</TotalTime>
  <Words>1689</Words>
  <Application>Microsoft Office PowerPoint</Application>
  <PresentationFormat>Экран (4:3)</PresentationFormat>
  <Paragraphs>216</Paragraphs>
  <Slides>17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Georgia</vt:lpstr>
      <vt:lpstr>Times New Roman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Айзада Куанышева</dc:creator>
  <cp:lastModifiedBy>user</cp:lastModifiedBy>
  <cp:revision>99</cp:revision>
  <cp:lastPrinted>2020-03-13T09:52:00Z</cp:lastPrinted>
  <dcterms:created xsi:type="dcterms:W3CDTF">2019-06-05T11:17:32Z</dcterms:created>
  <dcterms:modified xsi:type="dcterms:W3CDTF">2020-07-23T05:43:17Z</dcterms:modified>
</cp:coreProperties>
</file>